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LU" sz="1800" b="0" strike="noStrike" spc="-1">
                <a:solidFill>
                  <a:srgbClr val="612D4C"/>
                </a:solidFill>
                <a:latin typeface="Calibri"/>
              </a:rPr>
              <a:t>Click to move the slide</a:t>
            </a: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7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0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1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2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FF7B0D0C-0178-4B49-BB43-9F58BD6FE58C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sldNum" idx="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LU" sz="12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87C093E-3E19-4486-BCB5-1402D4CDB86F}" type="slidenum">
              <a:rPr lang="en-LU" sz="1200" b="0" strike="noStrike" spc="-1">
                <a:latin typeface="Times New Roman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107892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58000" y="5373360"/>
            <a:ext cx="107892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8652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58000" y="537336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086520" y="537336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206240" y="458964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7854120" y="458964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58000" y="537336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206240" y="537336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7854120" y="537336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58000" y="4589640"/>
            <a:ext cx="107892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107892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52650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6086520" y="4589640"/>
            <a:ext cx="52650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086520" y="4589640"/>
            <a:ext cx="52650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558000" y="537336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58000" y="4589640"/>
            <a:ext cx="107892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52650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608652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6086520" y="537336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608652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558000" y="5373360"/>
            <a:ext cx="107892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107892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58000" y="5373360"/>
            <a:ext cx="107892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08652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558000" y="537336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/>
          </p:nvPr>
        </p:nvSpPr>
        <p:spPr>
          <a:xfrm>
            <a:off x="6086520" y="537336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206240" y="458964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7854120" y="458964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58000" y="537336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/>
          </p:nvPr>
        </p:nvSpPr>
        <p:spPr>
          <a:xfrm>
            <a:off x="4206240" y="537336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/>
          </p:nvPr>
        </p:nvSpPr>
        <p:spPr>
          <a:xfrm>
            <a:off x="7854120" y="5373360"/>
            <a:ext cx="3474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107892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52650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086520" y="4589640"/>
            <a:ext cx="52650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086520" y="4589640"/>
            <a:ext cx="52650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58000" y="537336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526500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08652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86520" y="537336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LU" sz="1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5800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086520" y="4589640"/>
            <a:ext cx="52650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58000" y="5373360"/>
            <a:ext cx="1078920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LU" sz="2800" b="0" strike="noStrike" spc="-1">
              <a:solidFill>
                <a:srgbClr val="612D4C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58000" y="365040"/>
            <a:ext cx="10795320" cy="132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4400" b="0" strike="noStrike" spc="-1">
                <a:solidFill>
                  <a:srgbClr val="FFFFFF"/>
                </a:solidFill>
                <a:latin typeface="Calibri"/>
              </a:rPr>
              <a:t>Click to edit Master title style</a:t>
            </a:r>
            <a:endParaRPr lang="en-LU" sz="44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LU" sz="2800" b="0" strike="noStrike" spc="-1">
                <a:solidFill>
                  <a:srgbClr val="612D4C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LU" sz="2000" b="0" strike="noStrike" spc="-1">
                <a:solidFill>
                  <a:srgbClr val="612D4C"/>
                </a:solidFill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LU" sz="1800" b="0" strike="noStrike" spc="-1">
                <a:solidFill>
                  <a:srgbClr val="612D4C"/>
                </a:solidFill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LU" sz="1800" b="0" strike="noStrike" spc="-1">
                <a:solidFill>
                  <a:srgbClr val="612D4C"/>
                </a:solidFill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LU" sz="2000" b="0" strike="noStrike" spc="-1">
                <a:solidFill>
                  <a:srgbClr val="612D4C"/>
                </a:solidFill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LU" sz="2000" b="0" strike="noStrike" spc="-1">
                <a:solidFill>
                  <a:srgbClr val="612D4C"/>
                </a:solidFill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LU" sz="2000" b="0" strike="noStrike" spc="-1">
                <a:solidFill>
                  <a:srgbClr val="612D4C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body"/>
          </p:nvPr>
        </p:nvSpPr>
        <p:spPr>
          <a:xfrm>
            <a:off x="558000" y="4589640"/>
            <a:ext cx="10789200" cy="1499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GB" sz="2400" b="0" strike="noStrike" spc="-1">
                <a:solidFill>
                  <a:srgbClr val="612D4C"/>
                </a:solidFill>
                <a:latin typeface="Calibri"/>
              </a:rPr>
              <a:t>Click to edit Master text styles</a:t>
            </a:r>
            <a:endParaRPr lang="en-LU" sz="2400" b="0" strike="noStrike" spc="-1">
              <a:solidFill>
                <a:srgbClr val="612D4C"/>
              </a:solidFill>
              <a:latin typeface="Calibri"/>
            </a:endParaRPr>
          </a:p>
        </p:txBody>
      </p:sp>
      <p:sp>
        <p:nvSpPr>
          <p:cNvPr id="39" name="Slide Number Placeholder 5"/>
          <p:cNvSpPr/>
          <p:nvPr/>
        </p:nvSpPr>
        <p:spPr>
          <a:xfrm>
            <a:off x="11448000" y="6120000"/>
            <a:ext cx="743760" cy="73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60EA327C-A527-448D-9234-342243202EF0}" type="slidenum">
              <a:rPr lang="en-LU" sz="18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LU" sz="1800" b="0" strike="noStrike" spc="-1">
                <a:solidFill>
                  <a:srgbClr val="612D4C"/>
                </a:solidFill>
                <a:latin typeface="Calibri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98/rspl.1896.0004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4"/>
          <p:cNvSpPr/>
          <p:nvPr/>
        </p:nvSpPr>
        <p:spPr>
          <a:xfrm>
            <a:off x="558000" y="919800"/>
            <a:ext cx="11259000" cy="2301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4400" b="0" strike="noStrike" spc="-1">
                <a:solidFill>
                  <a:srgbClr val="FFFFFF"/>
                </a:solidFill>
                <a:latin typeface="Calibri"/>
              </a:rPr>
              <a:t>On Colour Photography by the Interferential</a:t>
            </a:r>
            <a:endParaRPr lang="en-US" sz="44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</a:pPr>
            <a:r>
              <a:rPr lang="en-GB" sz="4400" b="0" strike="noStrike" spc="-1">
                <a:solidFill>
                  <a:srgbClr val="FFFFFF"/>
                </a:solidFill>
                <a:latin typeface="Calibri"/>
              </a:rPr>
              <a:t>Method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84" name="Content Placeholder 5"/>
          <p:cNvSpPr/>
          <p:nvPr/>
        </p:nvSpPr>
        <p:spPr>
          <a:xfrm>
            <a:off x="558000" y="4808520"/>
            <a:ext cx="10515240" cy="108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FFFFFF"/>
                </a:solidFill>
                <a:latin typeface="Calibri"/>
              </a:rPr>
              <a:t>1 – Faculty of Sciences, Paris, France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85" name="Title 4"/>
          <p:cNvSpPr/>
          <p:nvPr/>
        </p:nvSpPr>
        <p:spPr>
          <a:xfrm>
            <a:off x="558000" y="3530520"/>
            <a:ext cx="9412920" cy="101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2400" b="0" strike="noStrike" spc="-1">
                <a:solidFill>
                  <a:srgbClr val="FFFFFF"/>
                </a:solidFill>
                <a:latin typeface="Calibri"/>
              </a:rPr>
              <a:t>Gabriel Lippmann</a:t>
            </a:r>
            <a:r>
              <a:rPr lang="en-GB" sz="2400" b="0" strike="noStrike" spc="-1" baseline="30000">
                <a:solidFill>
                  <a:srgbClr val="FFFFFF"/>
                </a:solidFill>
                <a:latin typeface="Calibri"/>
              </a:rPr>
              <a:t>1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86" name="Title 4"/>
          <p:cNvSpPr/>
          <p:nvPr/>
        </p:nvSpPr>
        <p:spPr>
          <a:xfrm>
            <a:off x="558000" y="5895000"/>
            <a:ext cx="9412920" cy="597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bIns="0" anchor="b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2400" b="0" i="1" strike="noStrike" spc="-1">
                <a:solidFill>
                  <a:srgbClr val="FFFFFF"/>
                </a:solidFill>
                <a:latin typeface="Calibri"/>
              </a:rPr>
              <a:t>EuroVis 2025 {Full Papers, Short Papers, STARs, Panels, …}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4"/>
          <p:cNvSpPr/>
          <p:nvPr/>
        </p:nvSpPr>
        <p:spPr>
          <a:xfrm>
            <a:off x="558000" y="2160000"/>
            <a:ext cx="10922400" cy="3025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2400" b="0" strike="noStrike" spc="-1">
                <a:solidFill>
                  <a:srgbClr val="612D4C"/>
                </a:solidFill>
                <a:latin typeface="Calibri"/>
              </a:rPr>
              <a:t>Colour photographs of the spectrum, or of any other object, are obtained by the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b="0" strike="noStrike" spc="-1">
                <a:solidFill>
                  <a:srgbClr val="612D4C"/>
                </a:solidFill>
                <a:latin typeface="Calibri"/>
              </a:rPr>
              <a:t>following method. A transparent photographic film of any kind has to be placed in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b="0" strike="noStrike" spc="-1">
                <a:solidFill>
                  <a:srgbClr val="612D4C"/>
                </a:solidFill>
                <a:latin typeface="Calibri"/>
              </a:rPr>
              <a:t>contact with a metallic mirror during exposure. It is then developed and fixed by the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b="0" strike="noStrike" spc="-1">
                <a:solidFill>
                  <a:srgbClr val="612D4C"/>
                </a:solidFill>
                <a:latin typeface="Calibri"/>
              </a:rPr>
              <a:t>usual means employed in photography, the result being a fixed colour photograph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b="0" strike="noStrike" spc="-1">
                <a:solidFill>
                  <a:srgbClr val="612D4C"/>
                </a:solidFill>
                <a:latin typeface="Calibri"/>
              </a:rPr>
              <a:t>visible by reflected light.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b="0" strike="noStrike" spc="-1">
                <a:solidFill>
                  <a:srgbClr val="612D4C"/>
                </a:solidFill>
                <a:latin typeface="Calibri"/>
              </a:rPr>
              <a:t>Lippmann, Gabriel Jonas. "On colour photography by the interferential method."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b="0" i="1" strike="noStrike" spc="-1">
                <a:solidFill>
                  <a:srgbClr val="612D4C"/>
                </a:solidFill>
                <a:latin typeface="Calibri"/>
              </a:rPr>
              <a:t>Proceedings of the Royal society of London</a:t>
            </a:r>
            <a:r>
              <a:rPr lang="en-GB" sz="2400" b="0" strike="noStrike" spc="-1">
                <a:solidFill>
                  <a:srgbClr val="612D4C"/>
                </a:solidFill>
                <a:latin typeface="Calibri"/>
              </a:rPr>
              <a:t> 60.359-367 (1897): 10-13.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88" name="TextBox 3"/>
          <p:cNvSpPr/>
          <p:nvPr/>
        </p:nvSpPr>
        <p:spPr>
          <a:xfrm>
            <a:off x="644040" y="449280"/>
            <a:ext cx="58348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LU" sz="3600" b="1" strike="noStrike" spc="-1">
                <a:solidFill>
                  <a:srgbClr val="FFFFFF"/>
                </a:solidFill>
                <a:latin typeface="Calibri"/>
              </a:rPr>
              <a:t>Introduction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89" name="TextBox 6"/>
          <p:cNvSpPr/>
          <p:nvPr/>
        </p:nvSpPr>
        <p:spPr>
          <a:xfrm>
            <a:off x="558000" y="5447160"/>
            <a:ext cx="7885800" cy="737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2400" b="0" strike="noStrike" spc="-1" dirty="0">
                <a:solidFill>
                  <a:srgbClr val="612D4C"/>
                </a:solidFill>
                <a:latin typeface="Calibri"/>
              </a:rPr>
              <a:t>More information: </a:t>
            </a:r>
            <a:r>
              <a:rPr lang="en-GB" sz="2400" b="0" u="sng" strike="noStrike" spc="-1" dirty="0">
                <a:solidFill>
                  <a:srgbClr val="E13D28"/>
                </a:solidFill>
                <a:uFillTx/>
                <a:latin typeface="Calibri"/>
                <a:hlinkClick r:id="rId2"/>
              </a:rPr>
              <a:t>https://doi.org/10.1098/rspl.1896.0004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654F95"/>
      </a:accent1>
      <a:accent2>
        <a:srgbClr val="8C71AC"/>
      </a:accent2>
      <a:accent3>
        <a:srgbClr val="CCBEDB"/>
      </a:accent3>
      <a:accent4>
        <a:srgbClr val="A6579C"/>
      </a:accent4>
      <a:accent5>
        <a:srgbClr val="EC8376"/>
      </a:accent5>
      <a:accent6>
        <a:srgbClr val="A9A9A9"/>
      </a:accent6>
      <a:hlink>
        <a:srgbClr val="A9A9A9"/>
      </a:hlink>
      <a:folHlink>
        <a:srgbClr val="A9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654F95"/>
      </a:accent1>
      <a:accent2>
        <a:srgbClr val="8C71AC"/>
      </a:accent2>
      <a:accent3>
        <a:srgbClr val="CCBEDB"/>
      </a:accent3>
      <a:accent4>
        <a:srgbClr val="A6579C"/>
      </a:accent4>
      <a:accent5>
        <a:srgbClr val="EC8376"/>
      </a:accent5>
      <a:accent6>
        <a:srgbClr val="A9A9A9"/>
      </a:accent6>
      <a:hlink>
        <a:srgbClr val="A9A9A9"/>
      </a:hlink>
      <a:folHlink>
        <a:srgbClr val="A9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654F95"/>
      </a:accent1>
      <a:accent2>
        <a:srgbClr val="8C71AC"/>
      </a:accent2>
      <a:accent3>
        <a:srgbClr val="CCBEDB"/>
      </a:accent3>
      <a:accent4>
        <a:srgbClr val="A6579C"/>
      </a:accent4>
      <a:accent5>
        <a:srgbClr val="EC8376"/>
      </a:accent5>
      <a:accent6>
        <a:srgbClr val="A9A9A9"/>
      </a:accent6>
      <a:hlink>
        <a:srgbClr val="A9A9A9"/>
      </a:hlink>
      <a:folHlink>
        <a:srgbClr val="A9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140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Ghislaine FUCHS</dc:creator>
  <dc:description/>
  <cp:lastModifiedBy>Bahija SEBANE</cp:lastModifiedBy>
  <cp:revision>42</cp:revision>
  <dcterms:created xsi:type="dcterms:W3CDTF">2025-03-31T12:04:05Z</dcterms:created>
  <dcterms:modified xsi:type="dcterms:W3CDTF">2025-04-07T13:06:48Z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Widescreen</vt:lpwstr>
  </property>
  <property fmtid="{D5CDD505-2E9C-101B-9397-08002B2CF9AE}" pid="4" name="Slides">
    <vt:i4>3</vt:i4>
  </property>
</Properties>
</file>